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1"/>
  </p:notesMasterIdLst>
  <p:sldIdLst>
    <p:sldId id="262" r:id="rId2"/>
    <p:sldId id="260" r:id="rId3"/>
    <p:sldId id="287" r:id="rId4"/>
    <p:sldId id="261" r:id="rId5"/>
    <p:sldId id="279" r:id="rId6"/>
    <p:sldId id="280" r:id="rId7"/>
    <p:sldId id="281" r:id="rId8"/>
    <p:sldId id="282" r:id="rId9"/>
    <p:sldId id="283" r:id="rId10"/>
    <p:sldId id="291" r:id="rId11"/>
    <p:sldId id="265" r:id="rId12"/>
    <p:sldId id="292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9" r:id="rId24"/>
    <p:sldId id="290" r:id="rId25"/>
    <p:sldId id="277" r:id="rId26"/>
    <p:sldId id="288" r:id="rId27"/>
    <p:sldId id="293" r:id="rId28"/>
    <p:sldId id="278" r:id="rId29"/>
    <p:sldId id="26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29" autoAdjust="0"/>
  </p:normalViewPr>
  <p:slideViewPr>
    <p:cSldViewPr snapToGrid="0">
      <p:cViewPr varScale="1">
        <p:scale>
          <a:sx n="118" d="100"/>
          <a:sy n="118" d="100"/>
        </p:scale>
        <p:origin x="9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B31C-A9CC-4F2D-A14C-F731FB99DB2E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2DD72-9558-42EE-82E9-24EA2F923A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9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大家好，今天我要介紹的是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masked autoencoder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，為什麼要想介紹這篇呢？因為最近一兩年，在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的領域，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算是一個流行的方法。而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masked autoencoder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則是一篇最新的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in computer vision 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，而且概念以及方法都滿簡單俐落的。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77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雖然看起來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self-attention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有很多比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更好的地方，但是在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年被提出來之後，一直到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出現之前，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的主流架構一直是以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為主，而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只在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中發光發熱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88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為甚麼呢？因為語言和圖片的訊息密度不同。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句子中的單字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是屬於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information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的單位，而圖片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則是屬於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information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的單位，在空間上是高度冗餘的。甚麼意思呢？最簡單的理解方法就是，擋住圖片的一部分，可以很容易的通過周圍而想像出被遮住的部分，但是如果擋住句子中的某些單詞，則較難回推答案。另外，雖然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reception field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上比較彈性，因此在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range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上也比較彈性，但也造成了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所需的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data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更加龐大，而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data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的取得一直都是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所困擾的問題。最後，在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CV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複雜度取決於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size of input image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，因此在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 resolution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的時候，會造成運算量過大。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43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那是如何克服這些問題的呢？接下會簡單瀏覽一下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CV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中近年來變化。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30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第一個是利用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GPT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來訓練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model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NLP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中相當有名的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，但這邊就不多加介紹。主要要提到的是因為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是屬於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three-dimension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，如果直接把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拼接成二維的，這樣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 size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就會太大。因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iGPT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先將圖片馬賽克，變成一個一個的色塊，這樣同一個色塊只需要一個代表就可以了，就可以用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了。最後的結果雖然可以運作了，但是效果比起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model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就有段差距了，畢竟圖片馬賽克成這樣，感覺也不用期待太多。但至少好像解決了剛剛的第一個問題，成功讓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應用在了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之中。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09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第二個則是真正讓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這個領域流行起來的原因。參考了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feature extraction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分割成一個個的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patch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，再通過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linear projection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映射成一個類似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NLP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token embedding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概念的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vector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，同時為了保留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information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，加上了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learnable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embedding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。將這個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embedding vector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丟入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之中，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出一個代表這張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vector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，接著利用這個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vector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classification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的結果已經可以做到與一些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SoTA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model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有著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差不多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了。此方法除了沿用類似前面的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patch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之外，利用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linear projection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的方法解決了提到的第三個問題，減少了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computation cost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00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第三個則是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BEiT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，利用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NLP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之中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masked language model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的概念，將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去適當的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掉部分的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patch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，然後放入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之中，然後去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出一個可以經過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來還原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tokens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。這個方法的好處不僅僅是可以做到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recovery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，另外，整個方法是屬於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self-supervised learning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，因此可以減少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data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的需求。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從前面幾篇可以發現，相比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iGPT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的馬賽克，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patch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是相對高效且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最小的。另外，在做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recovery prediction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的時候，其實只要有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patch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周遭的一點點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，就可以做到還原。最後，需要一個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，如果可以還原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pixel-wise recovery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，那這個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就會更加強大，但是如果在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的時候，太注意細節，就會使其失去高維抽象能力，因此加上一個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，讓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負責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高維的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去負責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pixel-wise recovery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202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如圖所示，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masked autoencoder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的方法講起來非常簡單，隨機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 input image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patch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。而主要的兩個核心概念分別是非對稱的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 &amp; decoder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，讓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只對保留下來的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patch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去做運算，而在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則是用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的結果以及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masked token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reconstruction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。另一個則是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大部分的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image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可以對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self-supervised learning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有更好的預測。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42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採用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架構，但只會作用於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unmasked image patch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一樣，會先通過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projection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，再加上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embedding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，隨後送入一堆連續的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transformer block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裡面。但是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只對整個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patches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中的一小部分進行操作，而刪除的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masked patches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做法不一樣，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使用對於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掉的部分使用特殊字符，而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不使用任何的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masked 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。如此一來，就可以用非常小的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size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以及大幅減少訓練時間。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080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Decoder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採用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架構，輸入整個圖片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patches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集合，不光是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unmasked tokens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，還有被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掉的部分。每個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 tokens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都是一個共享的、可學習的向量，它指示了這裡有一個待預測的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tokens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Decoder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僅用於訓練期間執行圖像重建任務。因為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self-supervised learning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的特點就是只用最後訓練好的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down-stream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task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。因此，可以靈活設計與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設計無關的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decoder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。作者用比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更窄更淺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來做訓練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。在這種非對稱的設計下，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tokens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就可以由輕量級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處理，這大大縮短了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pre-training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的時間。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最後一個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linear projection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，輸出的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channel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等同於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pixel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的數量，然後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reshape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size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，希望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reconstructed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 image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的差距越小越好。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28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那我會先簡單介紹一下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in NLP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，然後講述一下為甚麼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NLP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流行的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年才開始在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流行。然後接著介紹三個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in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的基礎但重要的架構。最後，才介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紹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masked autoencoder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62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接下來來看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masked autoencoder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fine-tune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是指說在做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down-stream task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的時候，前面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的部分也會隨著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的過程一起調整，而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linear probing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則是固定好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的結果，只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down-stream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的部分。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455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然後來看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與其他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self-supervised model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之間的比較，在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中，只提供了其與其他三個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based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的比較，但可以從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MoCo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中看出，與其他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比較的結果。至少在他們的實驗中，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可以做到最好的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031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最後則是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detection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semantic segmentation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的應用，比起其他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來說，能夠擁有最好的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087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Transformer-based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classification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等等方面都已經有了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state-of-the-art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的表現，或許不能說成熟，但至少已經站穩腳步了，所以可以關注一下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的表現。那我自己稍微講一下可能的未來走向，像是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self-supervised learning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目前在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都還是利用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mask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的方法，並沒有像是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GPT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NLP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產生革命性改變的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transformer method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，因此可以參考一下其他的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self-supervised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方法看能不能用在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computer vision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之中。另外，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畢竟已經有很多的優化，並且在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extract feature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時候，還是可以確保一定的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，或許結合兩者才是正確的道路。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41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Sequence to Sequence model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sequence to sequence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的架構如下，最常見的就是用在翻譯。將一串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sequence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丟入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之中，然後轉成一個可以代表其意義的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token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，接著藉由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decoder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轉換成相對應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0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最常見的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sequence to sequence model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RNN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，也就是圖片中左邊的部分。為甚麼說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不容易同時運算呢？如果假設是一個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 directional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RNN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，那當輸出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時，就必須先看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，再看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，而這個過程使其很難同時處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。也曾有人提過用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代替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RNN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，但從圖片就可以看出，雖然可以同時計算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向量，但每個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向量考慮的只有鄰近的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向量。如果要考慮到全部的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向量，則需要疊很多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才行。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29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因此就有人提出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的概念，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相同，但是希望可以同時進行運算並且考慮到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information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26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的架構如下，假設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-x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，將其乘上一個矩陣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，也就是向量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。接著這個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進入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 layer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，每個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vector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乘上三個不同的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 matrix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，得到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三個向量。接下來，每個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去對每個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是一個類似計算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similarity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的操作，計算兩個向量間的差距，得到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4*4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α。再通過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softmax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，乘上對應的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，將結果全部相加起來，就能夠得到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42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下面這張圖則是寫成矩陣運算的結果，可以看到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三個向量可以各自合併寫成一個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，然後將整個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變成一個矩陣的運算，也就證明，整個過程可以做到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 computation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3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另外，通常除了原本的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vector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之外，會加上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embedding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來區分相同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但不同順序的情況。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最後來對比下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self-attention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的關係。使用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self-attention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去處理一張圖片的時候，中間這個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pixel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，其他所有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pixel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。計算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的時候，考慮的不是一個小的範圍，而是一整張圖片。但是在做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的時候是只考慮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kernel size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裡面的資訊。換句話說，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是一種複雜的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，他的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reception field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是學習出來的，可以是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也可以是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的。也因此，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比起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CNN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更加的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flexible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，也就有更多的可能性。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2DD72-9558-42EE-82E9-24EA2F923AF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00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03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19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5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31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94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6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24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39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23D6ED-4813-4B7C-B05C-725DCA917C6C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AE9C99-7A2A-4CF2-8AE6-C06D86A5FA3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zhuanlan.zhihu.com/p/450075076" TargetMode="External"/><Relationship Id="rId13" Type="http://schemas.openxmlformats.org/officeDocument/2006/relationships/hyperlink" Target="https://zhuanlan.zhihu.com/p/450075351" TargetMode="External"/><Relationship Id="rId3" Type="http://schemas.openxmlformats.org/officeDocument/2006/relationships/hyperlink" Target="https://zhuanlan.zhihu.com/p/340149804" TargetMode="External"/><Relationship Id="rId7" Type="http://schemas.openxmlformats.org/officeDocument/2006/relationships/hyperlink" Target="https://hackmd.io/@YungHuiHsu/HJB2yXV75" TargetMode="External"/><Relationship Id="rId12" Type="http://schemas.openxmlformats.org/officeDocument/2006/relationships/hyperlink" Target="https://zhuanlan.zhihu.com/p/381345343" TargetMode="External"/><Relationship Id="rId17" Type="http://schemas.openxmlformats.org/officeDocument/2006/relationships/hyperlink" Target="https://medium.com/ai-blog-tw/masked-autoencoders-%E5%80%9F%E9%8F%A1bert%E8%88%87vit%E7%9A%84self-supervised-learners-da904f0167c8" TargetMode="External"/><Relationship Id="rId2" Type="http://schemas.openxmlformats.org/officeDocument/2006/relationships/hyperlink" Target="https://arxiv.org/abs/2111.06377" TargetMode="External"/><Relationship Id="rId16" Type="http://schemas.openxmlformats.org/officeDocument/2006/relationships/hyperlink" Target="https://new.qq.com/rain/a/20211126A04PKT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csdn.net/yangyehuisw/article/details/116207892" TargetMode="External"/><Relationship Id="rId11" Type="http://schemas.openxmlformats.org/officeDocument/2006/relationships/hyperlink" Target="https://arxiv.org/abs/2106.08254" TargetMode="External"/><Relationship Id="rId5" Type="http://schemas.openxmlformats.org/officeDocument/2006/relationships/hyperlink" Target="https://www.youtube.com/watch?v=gmsMY5kc-zw" TargetMode="External"/><Relationship Id="rId15" Type="http://schemas.openxmlformats.org/officeDocument/2006/relationships/hyperlink" Target="https://zhuanlan.zhihu.com/p/432984431" TargetMode="External"/><Relationship Id="rId10" Type="http://schemas.openxmlformats.org/officeDocument/2006/relationships/hyperlink" Target="https://arxiv.org/abs/2010.11929v2" TargetMode="External"/><Relationship Id="rId4" Type="http://schemas.openxmlformats.org/officeDocument/2006/relationships/hyperlink" Target="https://www.youtube.com/watch?v=hYdO9CscNes&amp;t=1261s" TargetMode="External"/><Relationship Id="rId9" Type="http://schemas.openxmlformats.org/officeDocument/2006/relationships/hyperlink" Target="https://cdn.openai.com/papers/Generative_Pretraining_from_Pixels_V2.pdf" TargetMode="External"/><Relationship Id="rId14" Type="http://schemas.openxmlformats.org/officeDocument/2006/relationships/hyperlink" Target="https://zhuanlan.zhihu.com/p/43295095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7BCF8-1D03-4782-9722-69BFF524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697"/>
            <a:ext cx="10515600" cy="325299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b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</a:t>
            </a:r>
            <a:b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b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Masked Autoencoders</a:t>
            </a:r>
            <a:endParaRPr lang="zh-TW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31169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D729D-0E96-4046-A578-F187EE51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CV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C7CAEE-D5E6-42D4-9A83-6564AAD9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圖像的主流模型是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NLP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的主流模型是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transformer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3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9D729D-0E96-4046-A578-F187EE51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CV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C7CAEE-D5E6-42D4-9A83-6564AAD9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圖像和文本的信息密度不同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Training data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Computation cost</a:t>
            </a:r>
            <a:endParaRPr lang="zh-TW" altLang="en-US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697BB-A507-4EAA-8524-CC1869EC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iGPT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ViT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BEiT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5A1B80-DA03-425B-9B8E-1FF07035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iGPT</a:t>
            </a:r>
            <a:endParaRPr lang="zh-TW" altLang="en-US" b="1" dirty="0"/>
          </a:p>
        </p:txBody>
      </p:sp>
      <p:pic>
        <p:nvPicPr>
          <p:cNvPr id="1030" name="Picture 6" descr="https://miro.medium.com/max/1100/1*v7v7RAqxtg2Ne4kNesjkMA.png">
            <a:extLst>
              <a:ext uri="{FF2B5EF4-FFF2-40B4-BE49-F238E27FC236}">
                <a16:creationId xmlns:a16="http://schemas.microsoft.com/office/drawing/2014/main" id="{45B21463-A7F8-4264-8E9A-E1717874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138362"/>
            <a:ext cx="103822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9F5D909-9246-4001-A0B1-D3A266DD479E}"/>
              </a:ext>
            </a:extLst>
          </p:cNvPr>
          <p:cNvSpPr txBox="1"/>
          <p:nvPr/>
        </p:nvSpPr>
        <p:spPr>
          <a:xfrm>
            <a:off x="5874625" y="512063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[8]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72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6779C-1F75-46ED-A4ED-677AEC31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ViT</a:t>
            </a:r>
            <a:endParaRPr lang="zh-TW" altLang="en-US" dirty="0"/>
          </a:p>
        </p:txBody>
      </p:sp>
      <p:pic>
        <p:nvPicPr>
          <p:cNvPr id="2052" name="Picture 4" descr="https://i.imgur.com/1PNfjqR.png">
            <a:extLst>
              <a:ext uri="{FF2B5EF4-FFF2-40B4-BE49-F238E27FC236}">
                <a16:creationId xmlns:a16="http://schemas.microsoft.com/office/drawing/2014/main" id="{7C2F4C95-8FB4-4B1D-81ED-2D57AA95B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2456" y="1846263"/>
            <a:ext cx="756741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61C6F1C-DDBA-4B4B-8E2F-1B3E65F64157}"/>
              </a:ext>
            </a:extLst>
          </p:cNvPr>
          <p:cNvSpPr txBox="1"/>
          <p:nvPr/>
        </p:nvSpPr>
        <p:spPr>
          <a:xfrm>
            <a:off x="5904787" y="58689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[9]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7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259B99-DC43-42FF-B7C6-FD583E12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BEiT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9B97948-5529-4232-A6B3-7BB65AA1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06" y="1809957"/>
            <a:ext cx="8884588" cy="409401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4F32231-CD7B-4EB3-951A-ABB7CA2D61E2}"/>
              </a:ext>
            </a:extLst>
          </p:cNvPr>
          <p:cNvSpPr txBox="1"/>
          <p:nvPr/>
        </p:nvSpPr>
        <p:spPr>
          <a:xfrm>
            <a:off x="5905105" y="590397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[10]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00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9CBA79-671E-4B5E-A3B5-4A1F4B31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05EBB5-83FF-4A9B-89E9-21E05BC1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Patch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的使用是適當的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預測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patch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，只需要有一點周邊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patch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information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就足夠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需要一個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328490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7A669-78FD-4150-A6E9-1B448C80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</a:t>
            </a:r>
            <a:endParaRPr lang="zh-TW" altLang="en-US" dirty="0"/>
          </a:p>
        </p:txBody>
      </p:sp>
      <p:pic>
        <p:nvPicPr>
          <p:cNvPr id="6" name="Picture 4" descr="https://user-images.githubusercontent.com/11435359/146857310-f258c86c-fde6-48e8-9cee-badd2b21bd2c.png">
            <a:extLst>
              <a:ext uri="{FF2B5EF4-FFF2-40B4-BE49-F238E27FC236}">
                <a16:creationId xmlns:a16="http://schemas.microsoft.com/office/drawing/2014/main" id="{FD02C014-1EBD-42A6-B1AC-CC8E16506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12" y="2285864"/>
            <a:ext cx="7755775" cy="31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B1865BE-A7C9-4B05-9FBF-1210098F9E7E}"/>
              </a:ext>
            </a:extLst>
          </p:cNvPr>
          <p:cNvSpPr txBox="1"/>
          <p:nvPr/>
        </p:nvSpPr>
        <p:spPr>
          <a:xfrm>
            <a:off x="5905105" y="542896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78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</a:rPr>
              <a:t>MAE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54F60-034F-41AB-A9AF-24D0173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非對稱的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encoder &amp; decoder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高比例的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masked input image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user-images.githubusercontent.com/11435359/146857310-f258c86c-fde6-48e8-9cee-badd2b21bd2c.png">
            <a:extLst>
              <a:ext uri="{FF2B5EF4-FFF2-40B4-BE49-F238E27FC236}">
                <a16:creationId xmlns:a16="http://schemas.microsoft.com/office/drawing/2014/main" id="{1440A964-33D2-4A83-B64F-C9E66EC0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46" y="2920686"/>
            <a:ext cx="6076934" cy="29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2AA7637-747F-4A96-B3DE-0782A5CB8EE0}"/>
              </a:ext>
            </a:extLst>
          </p:cNvPr>
          <p:cNvSpPr txBox="1"/>
          <p:nvPr/>
        </p:nvSpPr>
        <p:spPr>
          <a:xfrm>
            <a:off x="7895838" y="58690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655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 - encoder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54F60-034F-41AB-A9AF-24D0173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structure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masked token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user-images.githubusercontent.com/11435359/146857310-f258c86c-fde6-48e8-9cee-badd2b21bd2c.png">
            <a:extLst>
              <a:ext uri="{FF2B5EF4-FFF2-40B4-BE49-F238E27FC236}">
                <a16:creationId xmlns:a16="http://schemas.microsoft.com/office/drawing/2014/main" id="{DBC6B8CC-C5A7-42EE-819B-62961055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46" y="2920686"/>
            <a:ext cx="6076934" cy="29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B0ECA40-8674-4E00-B14D-0147ED0B8542}"/>
              </a:ext>
            </a:extLst>
          </p:cNvPr>
          <p:cNvSpPr txBox="1"/>
          <p:nvPr/>
        </p:nvSpPr>
        <p:spPr>
          <a:xfrm>
            <a:off x="7895838" y="58690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712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58CF99-BD37-402C-959D-179F426D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44" y="1820850"/>
            <a:ext cx="10202517" cy="28942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b="1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b="1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Transformer in CV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b="1" dirty="0" err="1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iGPT</a:t>
            </a:r>
            <a:r>
              <a:rPr lang="zh-TW" altLang="en-US" b="1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 err="1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ViT</a:t>
            </a:r>
            <a:r>
              <a:rPr lang="zh-TW" altLang="en-US" b="1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 err="1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BEiT</a:t>
            </a:r>
            <a:endParaRPr lang="en-US" altLang="zh-TW" b="1" dirty="0">
              <a:latin typeface="+mj-lt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b="1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MAE</a:t>
            </a:r>
          </a:p>
        </p:txBody>
      </p:sp>
    </p:spTree>
    <p:extLst>
      <p:ext uri="{BB962C8B-B14F-4D97-AF65-F5344CB8AC3E}">
        <p14:creationId xmlns:p14="http://schemas.microsoft.com/office/powerpoint/2010/main" val="190426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 - decoder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54F60-034F-41AB-A9AF-24D0173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Transformer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Unmasked token &amp; mask token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只有用在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pre-training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的時候</a:t>
            </a:r>
          </a:p>
        </p:txBody>
      </p:sp>
      <p:pic>
        <p:nvPicPr>
          <p:cNvPr id="4" name="Picture 4" descr="https://user-images.githubusercontent.com/11435359/146857310-f258c86c-fde6-48e8-9cee-badd2b21bd2c.png">
            <a:extLst>
              <a:ext uri="{FF2B5EF4-FFF2-40B4-BE49-F238E27FC236}">
                <a16:creationId xmlns:a16="http://schemas.microsoft.com/office/drawing/2014/main" id="{0FA0A9B8-1848-4375-8A0F-A0987C67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46" y="2920686"/>
            <a:ext cx="6076934" cy="29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FF3222B-3BEE-456C-8C90-E7B0798528B1}"/>
              </a:ext>
            </a:extLst>
          </p:cNvPr>
          <p:cNvSpPr txBox="1"/>
          <p:nvPr/>
        </p:nvSpPr>
        <p:spPr>
          <a:xfrm>
            <a:off x="7895838" y="58690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065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</a:t>
            </a:r>
            <a:r>
              <a:rPr lang="zh-TW" altLang="en-US" b="1" dirty="0"/>
              <a:t> </a:t>
            </a:r>
            <a:r>
              <a:rPr lang="en-US" altLang="zh-TW" b="1" dirty="0"/>
              <a:t>-</a:t>
            </a:r>
            <a:r>
              <a:rPr lang="zh-TW" altLang="en-US" b="1" dirty="0"/>
              <a:t> </a:t>
            </a:r>
            <a:r>
              <a:rPr lang="en-US" altLang="zh-TW" b="1" dirty="0"/>
              <a:t>steps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A54F60-034F-41AB-A9AF-24D0173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首先通過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Linear Projection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position embedding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 tokens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隨機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shuffle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這些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tokens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，按照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masking ratio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扔掉最後的一部分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unmasked patches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輸出到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Encoder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中，得到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unmasked tokens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Encoder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的輸出，結合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masked tokens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，執行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unshuffled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操作恢復順序，再一起輸入到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Decoder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reconstructed image &amp; input image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pixel-wise loss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，然後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update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9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</a:t>
            </a:r>
            <a:endParaRPr lang="zh-TW" altLang="en-US" dirty="0"/>
          </a:p>
        </p:txBody>
      </p:sp>
      <p:pic>
        <p:nvPicPr>
          <p:cNvPr id="6146" name="Picture 2" descr="https://pic4.zhimg.com/v2-b06303980701f805ce2ad0b9d07c7427_r.jpg">
            <a:extLst>
              <a:ext uri="{FF2B5EF4-FFF2-40B4-BE49-F238E27FC236}">
                <a16:creationId xmlns:a16="http://schemas.microsoft.com/office/drawing/2014/main" id="{B9AC7EFC-043A-4035-86D4-8F1FB3F6B1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163888" y="2062163"/>
            <a:ext cx="59245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DBBC336-928C-43DF-9BE4-1105C28AC8B7}"/>
              </a:ext>
            </a:extLst>
          </p:cNvPr>
          <p:cNvSpPr txBox="1"/>
          <p:nvPr/>
        </p:nvSpPr>
        <p:spPr>
          <a:xfrm>
            <a:off x="5904788" y="56530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641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 – self-supervised</a:t>
            </a:r>
            <a:endParaRPr lang="zh-TW" altLang="en-US" dirty="0"/>
          </a:p>
        </p:txBody>
      </p:sp>
      <p:pic>
        <p:nvPicPr>
          <p:cNvPr id="1026" name="Picture 2" descr="https://miro.medium.com/max/1050/1*tmYanua90w-9HE3LPcuzhQ.png">
            <a:extLst>
              <a:ext uri="{FF2B5EF4-FFF2-40B4-BE49-F238E27FC236}">
                <a16:creationId xmlns:a16="http://schemas.microsoft.com/office/drawing/2014/main" id="{4803BD9C-55A0-44B4-BE51-D4C03DB1F4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965389"/>
            <a:ext cx="69532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max/791/1*t15rWWwcTnv3Y8e9qIuNhw.png">
            <a:extLst>
              <a:ext uri="{FF2B5EF4-FFF2-40B4-BE49-F238E27FC236}">
                <a16:creationId xmlns:a16="http://schemas.microsoft.com/office/drawing/2014/main" id="{317F603F-3769-4C54-BA8B-4D3F095F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85" y="4222243"/>
            <a:ext cx="6950440" cy="1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1360354-A033-4471-84BF-D32990F18ABF}"/>
              </a:ext>
            </a:extLst>
          </p:cNvPr>
          <p:cNvSpPr txBox="1"/>
          <p:nvPr/>
        </p:nvSpPr>
        <p:spPr>
          <a:xfrm>
            <a:off x="5904788" y="57825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667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 – object detection &amp; semantic</a:t>
            </a:r>
            <a:endParaRPr lang="zh-TW" altLang="en-US" dirty="0"/>
          </a:p>
        </p:txBody>
      </p:sp>
      <p:pic>
        <p:nvPicPr>
          <p:cNvPr id="2050" name="Picture 2" descr="https://miro.medium.com/max/1050/1*CwKcrMHXr_Iy0gQsoulJWA.png">
            <a:extLst>
              <a:ext uri="{FF2B5EF4-FFF2-40B4-BE49-F238E27FC236}">
                <a16:creationId xmlns:a16="http://schemas.microsoft.com/office/drawing/2014/main" id="{F16180C3-FDDD-4717-BD64-FFD7E7183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067211"/>
            <a:ext cx="66865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ro.medium.com/max/1050/1*h0jGDdtoG8TnbdGJ1DSE5A.png">
            <a:extLst>
              <a:ext uri="{FF2B5EF4-FFF2-40B4-BE49-F238E27FC236}">
                <a16:creationId xmlns:a16="http://schemas.microsoft.com/office/drawing/2014/main" id="{943524B8-7335-4C0C-A286-156D6BA4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216337"/>
            <a:ext cx="69151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ACB8B10-F435-4440-9190-44DDFCB0273B}"/>
              </a:ext>
            </a:extLst>
          </p:cNvPr>
          <p:cNvSpPr txBox="1"/>
          <p:nvPr/>
        </p:nvSpPr>
        <p:spPr>
          <a:xfrm>
            <a:off x="5904788" y="593630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554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MAE</a:t>
            </a:r>
            <a:endParaRPr lang="zh-TW" altLang="en-US" dirty="0"/>
          </a:p>
        </p:txBody>
      </p:sp>
      <p:pic>
        <p:nvPicPr>
          <p:cNvPr id="7170" name="Picture 2" descr="https://pic3.zhimg.com/v2-6e5d2bcbb124c0a27a74af2ef03296c6_r.jpg">
            <a:extLst>
              <a:ext uri="{FF2B5EF4-FFF2-40B4-BE49-F238E27FC236}">
                <a16:creationId xmlns:a16="http://schemas.microsoft.com/office/drawing/2014/main" id="{FE63F1F3-CBAC-43FF-98FC-66146C685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069" y="1996563"/>
            <a:ext cx="9313862" cy="37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4D1485E-D983-41EE-B3DF-22E35F85C769}"/>
              </a:ext>
            </a:extLst>
          </p:cNvPr>
          <p:cNvSpPr txBox="1"/>
          <p:nvPr/>
        </p:nvSpPr>
        <p:spPr>
          <a:xfrm>
            <a:off x="5905105" y="57864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14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Future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4F56E2-141A-4065-9E49-C67DF6C6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36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image classification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detection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segmentation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 enhancement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上面都有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SoTA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performance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Self-supervised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CNN + Transformer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6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Future</a:t>
            </a:r>
            <a:endParaRPr lang="zh-TW" altLang="en-US" dirty="0"/>
          </a:p>
        </p:txBody>
      </p:sp>
      <p:pic>
        <p:nvPicPr>
          <p:cNvPr id="9218" name="Picture 2" descr="https://inews.gtimg.com/newsapp_bt/0/14227683906/1000">
            <a:extLst>
              <a:ext uri="{FF2B5EF4-FFF2-40B4-BE49-F238E27FC236}">
                <a16:creationId xmlns:a16="http://schemas.microsoft.com/office/drawing/2014/main" id="{212FB82F-E886-458E-A3FD-4DEECE93F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3"/>
          <a:stretch/>
        </p:blipFill>
        <p:spPr bwMode="auto">
          <a:xfrm>
            <a:off x="2496000" y="1813560"/>
            <a:ext cx="7200000" cy="44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1CB97D-FD0C-432B-85E8-52791E1A6A6E}"/>
              </a:ext>
            </a:extLst>
          </p:cNvPr>
          <p:cNvSpPr txBox="1"/>
          <p:nvPr/>
        </p:nvSpPr>
        <p:spPr>
          <a:xfrm>
            <a:off x="9696000" y="588024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[15]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222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0D4F-C96C-4B2A-A5C0-3DD326D4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Future</a:t>
            </a:r>
            <a:endParaRPr lang="zh-TW" altLang="en-US" dirty="0"/>
          </a:p>
        </p:txBody>
      </p:sp>
      <p:pic>
        <p:nvPicPr>
          <p:cNvPr id="9218" name="Picture 2" descr="https://inews.gtimg.com/newsapp_bt/0/14227683906/1000">
            <a:extLst>
              <a:ext uri="{FF2B5EF4-FFF2-40B4-BE49-F238E27FC236}">
                <a16:creationId xmlns:a16="http://schemas.microsoft.com/office/drawing/2014/main" id="{212FB82F-E886-458E-A3FD-4DEECE93F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5"/>
          <a:stretch/>
        </p:blipFill>
        <p:spPr bwMode="auto">
          <a:xfrm>
            <a:off x="2496000" y="1804035"/>
            <a:ext cx="7200000" cy="40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E5BE6E1-28C5-4962-95AB-248CBD12298C}"/>
              </a:ext>
            </a:extLst>
          </p:cNvPr>
          <p:cNvSpPr txBox="1"/>
          <p:nvPr/>
        </p:nvSpPr>
        <p:spPr>
          <a:xfrm>
            <a:off x="9696000" y="588024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[15]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86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DE85D3-BB35-461B-95F4-218795A8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Reference</a:t>
            </a:r>
            <a:r>
              <a:rPr lang="zh-TW" altLang="en-US" b="1" dirty="0"/>
              <a:t>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B07D1A-44BA-4BD1-9752-DD923FDD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2"/>
              </a:rPr>
              <a:t>[2111.06377] Masked Autoencoders Are Scalable Vision Learners (arxiv.org)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3"/>
              </a:rPr>
              <a:t>Vision Transformer </a:t>
            </a:r>
            <a:r>
              <a:rPr lang="zh-TW" altLang="en-US" sz="1200" dirty="0">
                <a:hlinkClick r:id="rId3"/>
              </a:rPr>
              <a:t>超详细解读 </a:t>
            </a:r>
            <a:r>
              <a:rPr lang="en-US" altLang="zh-TW" sz="1200" dirty="0">
                <a:hlinkClick r:id="rId3"/>
              </a:rPr>
              <a:t>(</a:t>
            </a:r>
            <a:r>
              <a:rPr lang="zh-TW" altLang="en-US" sz="1200" dirty="0">
                <a:hlinkClick r:id="rId3"/>
              </a:rPr>
              <a:t>原理分析</a:t>
            </a:r>
            <a:r>
              <a:rPr lang="en-US" altLang="zh-TW" sz="1200" dirty="0">
                <a:hlinkClick r:id="rId3"/>
              </a:rPr>
              <a:t>+</a:t>
            </a:r>
            <a:r>
              <a:rPr lang="zh-TW" altLang="en-US" sz="1200" dirty="0">
                <a:hlinkClick r:id="rId3"/>
              </a:rPr>
              <a:t>代码解读</a:t>
            </a:r>
            <a:r>
              <a:rPr lang="en-US" altLang="zh-TW" sz="1200" dirty="0">
                <a:hlinkClick r:id="rId3"/>
              </a:rPr>
              <a:t>) (</a:t>
            </a:r>
            <a:r>
              <a:rPr lang="zh-TW" altLang="en-US" sz="1200" dirty="0">
                <a:hlinkClick r:id="rId3"/>
              </a:rPr>
              <a:t>一</a:t>
            </a:r>
            <a:r>
              <a:rPr lang="en-US" altLang="zh-TW" sz="1200" dirty="0">
                <a:hlinkClick r:id="rId3"/>
              </a:rPr>
              <a:t>) - </a:t>
            </a:r>
            <a:r>
              <a:rPr lang="zh-TW" altLang="en-US" sz="1200" dirty="0">
                <a:hlinkClick r:id="rId3"/>
              </a:rPr>
              <a:t>知乎 </a:t>
            </a:r>
            <a:r>
              <a:rPr lang="en-US" altLang="zh-TW" sz="1200" dirty="0">
                <a:hlinkClick r:id="rId3"/>
              </a:rPr>
              <a:t>(zhihu.com)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4"/>
              </a:rPr>
              <a:t>【</a:t>
            </a:r>
            <a:r>
              <a:rPr lang="zh-TW" altLang="en-US" sz="1200" dirty="0">
                <a:hlinkClick r:id="rId4"/>
              </a:rPr>
              <a:t>機器學習</a:t>
            </a:r>
            <a:r>
              <a:rPr lang="en-US" altLang="zh-TW" sz="1200" dirty="0">
                <a:hlinkClick r:id="rId4"/>
              </a:rPr>
              <a:t>2021】</a:t>
            </a:r>
            <a:r>
              <a:rPr lang="zh-TW" altLang="en-US" sz="1200" dirty="0">
                <a:hlinkClick r:id="rId4"/>
              </a:rPr>
              <a:t>自注意力機制 </a:t>
            </a:r>
            <a:r>
              <a:rPr lang="en-US" altLang="zh-TW" sz="1200" dirty="0">
                <a:hlinkClick r:id="rId4"/>
              </a:rPr>
              <a:t>(Self-attention) (</a:t>
            </a:r>
            <a:r>
              <a:rPr lang="zh-TW" altLang="en-US" sz="1200" dirty="0">
                <a:hlinkClick r:id="rId4"/>
              </a:rPr>
              <a:t>上</a:t>
            </a:r>
            <a:r>
              <a:rPr lang="en-US" altLang="zh-TW" sz="1200" dirty="0">
                <a:hlinkClick r:id="rId4"/>
              </a:rPr>
              <a:t>) – YouTube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5"/>
              </a:rPr>
              <a:t>【</a:t>
            </a:r>
            <a:r>
              <a:rPr lang="zh-TW" altLang="en-US" sz="1200" dirty="0">
                <a:hlinkClick r:id="rId5"/>
              </a:rPr>
              <a:t>機器學習</a:t>
            </a:r>
            <a:r>
              <a:rPr lang="en-US" altLang="zh-TW" sz="1200" dirty="0">
                <a:hlinkClick r:id="rId5"/>
              </a:rPr>
              <a:t>2021】</a:t>
            </a:r>
            <a:r>
              <a:rPr lang="zh-TW" altLang="en-US" sz="1200" dirty="0">
                <a:hlinkClick r:id="rId5"/>
              </a:rPr>
              <a:t>自注意力機制 </a:t>
            </a:r>
            <a:r>
              <a:rPr lang="en-US" altLang="zh-TW" sz="1200" dirty="0">
                <a:hlinkClick r:id="rId5"/>
              </a:rPr>
              <a:t>(Self-attention) (</a:t>
            </a:r>
            <a:r>
              <a:rPr lang="zh-TW" altLang="en-US" sz="1200" dirty="0">
                <a:hlinkClick r:id="rId5"/>
              </a:rPr>
              <a:t>下</a:t>
            </a:r>
            <a:r>
              <a:rPr lang="en-US" altLang="zh-TW" sz="1200" dirty="0">
                <a:hlinkClick r:id="rId5"/>
              </a:rPr>
              <a:t>) - YouTube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1200" dirty="0">
                <a:hlinkClick r:id="rId6"/>
              </a:rPr>
              <a:t>如何理解 </a:t>
            </a:r>
            <a:r>
              <a:rPr lang="en-US" altLang="zh-TW" sz="1200" dirty="0">
                <a:hlinkClick r:id="rId6"/>
              </a:rPr>
              <a:t>Transformer </a:t>
            </a:r>
            <a:r>
              <a:rPr lang="zh-TW" altLang="en-US" sz="1200" dirty="0">
                <a:hlinkClick r:id="rId6"/>
              </a:rPr>
              <a:t>中的 </a:t>
            </a:r>
            <a:r>
              <a:rPr lang="en-US" altLang="zh-TW" sz="1200" dirty="0">
                <a:hlinkClick r:id="rId6"/>
              </a:rPr>
              <a:t>Query</a:t>
            </a:r>
            <a:r>
              <a:rPr lang="zh-TW" altLang="en-US" sz="1200" dirty="0">
                <a:hlinkClick r:id="rId6"/>
              </a:rPr>
              <a:t>、</a:t>
            </a:r>
            <a:r>
              <a:rPr lang="en-US" altLang="zh-TW" sz="1200" dirty="0">
                <a:hlinkClick r:id="rId6"/>
              </a:rPr>
              <a:t>Key </a:t>
            </a:r>
            <a:r>
              <a:rPr lang="zh-TW" altLang="en-US" sz="1200" dirty="0">
                <a:hlinkClick r:id="rId6"/>
              </a:rPr>
              <a:t>与 </a:t>
            </a:r>
            <a:r>
              <a:rPr lang="en-US" altLang="zh-TW" sz="1200" dirty="0">
                <a:hlinkClick r:id="rId6"/>
              </a:rPr>
              <a:t>Value_yafee123</a:t>
            </a:r>
            <a:r>
              <a:rPr lang="zh-TW" altLang="en-US" sz="1200" dirty="0">
                <a:hlinkClick r:id="rId6"/>
              </a:rPr>
              <a:t>的博客</a:t>
            </a:r>
            <a:r>
              <a:rPr lang="en-US" altLang="zh-TW" sz="1200" dirty="0">
                <a:hlinkClick r:id="rId6"/>
              </a:rPr>
              <a:t>-CSDN</a:t>
            </a:r>
            <a:r>
              <a:rPr lang="zh-TW" altLang="en-US" sz="1200" dirty="0">
                <a:hlinkClick r:id="rId6"/>
              </a:rPr>
              <a:t>博客</a:t>
            </a:r>
            <a:r>
              <a:rPr lang="en-US" altLang="zh-TW" sz="1200" dirty="0">
                <a:hlinkClick r:id="rId6"/>
              </a:rPr>
              <a:t>_key query value</a:t>
            </a:r>
            <a:endParaRPr lang="en-US" altLang="zh-TW" sz="1200" dirty="0">
              <a:hlinkClick r:id="rId7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7"/>
              </a:rPr>
              <a:t>Masked Autoencoders(MAE)</a:t>
            </a:r>
            <a:r>
              <a:rPr lang="zh-TW" altLang="en-US" sz="1200" dirty="0">
                <a:hlinkClick r:id="rId7"/>
              </a:rPr>
              <a:t>論文筆記 </a:t>
            </a:r>
            <a:r>
              <a:rPr lang="en-US" altLang="zh-TW" sz="1200" dirty="0">
                <a:hlinkClick r:id="rId7"/>
              </a:rPr>
              <a:t>– </a:t>
            </a:r>
            <a:r>
              <a:rPr lang="en-US" altLang="zh-TW" sz="1200" dirty="0" err="1">
                <a:hlinkClick r:id="rId7"/>
              </a:rPr>
              <a:t>HackMD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1200" dirty="0">
                <a:hlinkClick r:id="rId8"/>
              </a:rPr>
              <a:t>何恺明新作</a:t>
            </a:r>
            <a:r>
              <a:rPr lang="en-US" altLang="zh-TW" sz="1200" dirty="0">
                <a:hlinkClick r:id="rId8"/>
              </a:rPr>
              <a:t>MAE</a:t>
            </a:r>
            <a:r>
              <a:rPr lang="zh-TW" altLang="en-US" sz="1200" dirty="0">
                <a:hlinkClick r:id="rId8"/>
              </a:rPr>
              <a:t>解读</a:t>
            </a:r>
            <a:r>
              <a:rPr lang="en-US" altLang="zh-TW" sz="1200" dirty="0">
                <a:hlinkClick r:id="rId8"/>
              </a:rPr>
              <a:t>-</a:t>
            </a:r>
            <a:r>
              <a:rPr lang="en-US" altLang="zh-TW" sz="1200" dirty="0" err="1">
                <a:hlinkClick r:id="rId8"/>
              </a:rPr>
              <a:t>iGPT</a:t>
            </a:r>
            <a:r>
              <a:rPr lang="zh-TW" altLang="en-US" sz="1200" dirty="0">
                <a:hlinkClick r:id="rId8"/>
              </a:rPr>
              <a:t>、</a:t>
            </a:r>
            <a:r>
              <a:rPr lang="en-US" altLang="zh-TW" sz="1200" dirty="0" err="1">
                <a:hlinkClick r:id="rId8"/>
              </a:rPr>
              <a:t>ViT</a:t>
            </a:r>
            <a:r>
              <a:rPr lang="zh-TW" altLang="en-US" sz="1200" dirty="0">
                <a:hlinkClick r:id="rId8"/>
              </a:rPr>
              <a:t>和</a:t>
            </a:r>
            <a:r>
              <a:rPr lang="en-US" altLang="zh-TW" sz="1200" dirty="0" err="1">
                <a:hlinkClick r:id="rId8"/>
              </a:rPr>
              <a:t>BEiT</a:t>
            </a:r>
            <a:r>
              <a:rPr lang="en-US" altLang="zh-TW" sz="1200" dirty="0">
                <a:hlinkClick r:id="rId8"/>
              </a:rPr>
              <a:t> - </a:t>
            </a:r>
            <a:r>
              <a:rPr lang="zh-TW" altLang="en-US" sz="1200" dirty="0">
                <a:hlinkClick r:id="rId8"/>
              </a:rPr>
              <a:t>知乎 </a:t>
            </a:r>
            <a:r>
              <a:rPr lang="en-US" altLang="zh-TW" sz="1200" dirty="0">
                <a:hlinkClick r:id="rId8"/>
              </a:rPr>
              <a:t>(zhihu.com)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9"/>
              </a:rPr>
              <a:t>Generative Pretraining from Pixels (openai.com)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10"/>
              </a:rPr>
              <a:t>[2010.11929v2] An Image is Worth 16x16 Words: Transformers for Image Recognition at Scale (arxiv.org)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11"/>
              </a:rPr>
              <a:t>[2106.08254] </a:t>
            </a:r>
            <a:r>
              <a:rPr lang="en-US" altLang="zh-TW" sz="1200" dirty="0" err="1">
                <a:hlinkClick r:id="rId11"/>
              </a:rPr>
              <a:t>BEiT</a:t>
            </a:r>
            <a:r>
              <a:rPr lang="en-US" altLang="zh-TW" sz="1200" dirty="0">
                <a:hlinkClick r:id="rId11"/>
              </a:rPr>
              <a:t>: BERT Pre-Training of Image Transformers (arxiv.org)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12"/>
              </a:rPr>
              <a:t>Self-Supervised Learning </a:t>
            </a:r>
            <a:r>
              <a:rPr lang="zh-TW" altLang="en-US" sz="1200" dirty="0">
                <a:hlinkClick r:id="rId12"/>
              </a:rPr>
              <a:t>超详细解读 </a:t>
            </a:r>
            <a:r>
              <a:rPr lang="en-US" altLang="zh-TW" sz="1200" dirty="0">
                <a:hlinkClick r:id="rId12"/>
              </a:rPr>
              <a:t>(</a:t>
            </a:r>
            <a:r>
              <a:rPr lang="zh-TW" altLang="en-US" sz="1200" dirty="0">
                <a:hlinkClick r:id="rId12"/>
              </a:rPr>
              <a:t>三</a:t>
            </a:r>
            <a:r>
              <a:rPr lang="en-US" altLang="zh-TW" sz="1200" dirty="0">
                <a:hlinkClick r:id="rId12"/>
              </a:rPr>
              <a:t>)</a:t>
            </a:r>
            <a:r>
              <a:rPr lang="zh-TW" altLang="en-US" sz="1200" dirty="0">
                <a:hlinkClick r:id="rId12"/>
              </a:rPr>
              <a:t>：</a:t>
            </a:r>
            <a:r>
              <a:rPr lang="en-US" altLang="zh-TW" sz="1200" dirty="0" err="1">
                <a:hlinkClick r:id="rId12"/>
              </a:rPr>
              <a:t>BEiT</a:t>
            </a:r>
            <a:r>
              <a:rPr lang="zh-TW" altLang="en-US" sz="1200" dirty="0">
                <a:hlinkClick r:id="rId12"/>
              </a:rPr>
              <a:t>：视觉</a:t>
            </a:r>
            <a:r>
              <a:rPr lang="en-US" altLang="zh-TW" sz="1200" dirty="0">
                <a:hlinkClick r:id="rId12"/>
              </a:rPr>
              <a:t>BERT</a:t>
            </a:r>
            <a:r>
              <a:rPr lang="zh-TW" altLang="en-US" sz="1200" dirty="0">
                <a:hlinkClick r:id="rId12"/>
              </a:rPr>
              <a:t>预训练模型 </a:t>
            </a:r>
            <a:r>
              <a:rPr lang="en-US" altLang="zh-TW" sz="1200" dirty="0">
                <a:hlinkClick r:id="rId12"/>
              </a:rPr>
              <a:t>- </a:t>
            </a:r>
            <a:r>
              <a:rPr lang="zh-TW" altLang="en-US" sz="1200" dirty="0">
                <a:hlinkClick r:id="rId12"/>
              </a:rPr>
              <a:t>知乎 </a:t>
            </a:r>
            <a:r>
              <a:rPr lang="en-US" altLang="zh-TW" sz="1200" dirty="0">
                <a:hlinkClick r:id="rId12"/>
              </a:rPr>
              <a:t>(zhihu.com)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200" dirty="0">
                <a:hlinkClick r:id="rId13"/>
              </a:rPr>
              <a:t>何恺明新作</a:t>
            </a:r>
            <a:r>
              <a:rPr lang="en-US" altLang="zh-CN" sz="1200" dirty="0">
                <a:hlinkClick r:id="rId13"/>
              </a:rPr>
              <a:t>MAE</a:t>
            </a:r>
            <a:r>
              <a:rPr lang="zh-CN" altLang="en-US" sz="1200" dirty="0">
                <a:hlinkClick r:id="rId13"/>
              </a:rPr>
              <a:t>解读 </a:t>
            </a:r>
            <a:r>
              <a:rPr lang="en-US" altLang="zh-CN" sz="1200" dirty="0">
                <a:hlinkClick r:id="rId13"/>
              </a:rPr>
              <a:t>- </a:t>
            </a:r>
            <a:r>
              <a:rPr lang="zh-CN" altLang="en-US" sz="1200" dirty="0">
                <a:hlinkClick r:id="rId13"/>
              </a:rPr>
              <a:t>知乎 </a:t>
            </a:r>
            <a:r>
              <a:rPr lang="en-US" altLang="zh-CN" sz="1200" dirty="0">
                <a:hlinkClick r:id="rId13"/>
              </a:rPr>
              <a:t>(zhihu.com)</a:t>
            </a:r>
            <a:r>
              <a:rPr lang="en-US" altLang="zh-TW" sz="1200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14"/>
              </a:rPr>
              <a:t>Self-Supervised Learning </a:t>
            </a:r>
            <a:r>
              <a:rPr lang="zh-TW" altLang="en-US" sz="1200" dirty="0">
                <a:hlinkClick r:id="rId14"/>
              </a:rPr>
              <a:t>超详细解读 </a:t>
            </a:r>
            <a:r>
              <a:rPr lang="en-US" altLang="zh-TW" sz="1200" dirty="0">
                <a:hlinkClick r:id="rId14"/>
              </a:rPr>
              <a:t>(</a:t>
            </a:r>
            <a:r>
              <a:rPr lang="zh-TW" altLang="en-US" sz="1200" dirty="0">
                <a:hlinkClick r:id="rId14"/>
              </a:rPr>
              <a:t>六</a:t>
            </a:r>
            <a:r>
              <a:rPr lang="en-US" altLang="zh-TW" sz="1200" dirty="0">
                <a:hlinkClick r:id="rId14"/>
              </a:rPr>
              <a:t>)</a:t>
            </a:r>
            <a:r>
              <a:rPr lang="zh-TW" altLang="en-US" sz="1200" dirty="0">
                <a:hlinkClick r:id="rId14"/>
              </a:rPr>
              <a:t>：</a:t>
            </a:r>
            <a:r>
              <a:rPr lang="en-US" altLang="zh-TW" sz="1200" dirty="0">
                <a:hlinkClick r:id="rId14"/>
              </a:rPr>
              <a:t>MAE</a:t>
            </a:r>
            <a:r>
              <a:rPr lang="zh-TW" altLang="en-US" sz="1200" dirty="0">
                <a:hlinkClick r:id="rId14"/>
              </a:rPr>
              <a:t>：通向 </a:t>
            </a:r>
            <a:r>
              <a:rPr lang="en-US" altLang="zh-TW" sz="1200" dirty="0">
                <a:hlinkClick r:id="rId14"/>
              </a:rPr>
              <a:t>CV </a:t>
            </a:r>
            <a:r>
              <a:rPr lang="zh-TW" altLang="en-US" sz="1200" dirty="0">
                <a:hlinkClick r:id="rId14"/>
              </a:rPr>
              <a:t>大模型 </a:t>
            </a:r>
            <a:r>
              <a:rPr lang="en-US" altLang="zh-TW" sz="1200" dirty="0">
                <a:hlinkClick r:id="rId14"/>
              </a:rPr>
              <a:t>- </a:t>
            </a:r>
            <a:r>
              <a:rPr lang="zh-TW" altLang="en-US" sz="1200" dirty="0">
                <a:hlinkClick r:id="rId14"/>
              </a:rPr>
              <a:t>知乎 </a:t>
            </a:r>
            <a:r>
              <a:rPr lang="en-US" altLang="zh-TW" sz="1200" dirty="0">
                <a:hlinkClick r:id="rId14"/>
              </a:rPr>
              <a:t>(zhihu.com)</a:t>
            </a:r>
            <a:endParaRPr lang="en-US" altLang="zh-TW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200" dirty="0">
                <a:hlinkClick r:id="rId15"/>
              </a:rPr>
              <a:t>视觉无监督学习新范式：</a:t>
            </a:r>
            <a:r>
              <a:rPr lang="en-US" altLang="zh-CN" sz="1200" dirty="0">
                <a:hlinkClick r:id="rId15"/>
              </a:rPr>
              <a:t>MAE - </a:t>
            </a:r>
            <a:r>
              <a:rPr lang="zh-CN" altLang="en-US" sz="1200" dirty="0">
                <a:hlinkClick r:id="rId15"/>
              </a:rPr>
              <a:t>知乎 </a:t>
            </a:r>
            <a:r>
              <a:rPr lang="en-US" altLang="zh-CN" sz="1200" dirty="0">
                <a:hlinkClick r:id="rId15"/>
              </a:rPr>
              <a:t>(zhihu.com)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CN" altLang="en-US" sz="1200" dirty="0">
                <a:hlinkClick r:id="rId16"/>
              </a:rPr>
              <a:t>何恺明</a:t>
            </a:r>
            <a:r>
              <a:rPr lang="en-US" altLang="zh-CN" sz="1200" dirty="0">
                <a:hlinkClick r:id="rId16"/>
              </a:rPr>
              <a:t>MAE</a:t>
            </a:r>
            <a:r>
              <a:rPr lang="zh-CN" altLang="en-US" sz="1200" dirty="0">
                <a:hlinkClick r:id="rId16"/>
              </a:rPr>
              <a:t>大火之后，想梳理下视觉</a:t>
            </a:r>
            <a:r>
              <a:rPr lang="en-US" altLang="zh-CN" sz="1200" dirty="0">
                <a:hlinkClick r:id="rId16"/>
              </a:rPr>
              <a:t>Transformer</a:t>
            </a:r>
            <a:r>
              <a:rPr lang="zh-CN" altLang="en-US" sz="1200" dirty="0">
                <a:hlinkClick r:id="rId16"/>
              </a:rPr>
              <a:t>？这篇综述帮你梳理了</a:t>
            </a:r>
            <a:r>
              <a:rPr lang="en-US" altLang="zh-CN" sz="1200" dirty="0">
                <a:hlinkClick r:id="rId16"/>
              </a:rPr>
              <a:t>100</a:t>
            </a:r>
            <a:r>
              <a:rPr lang="zh-CN" altLang="en-US" sz="1200" dirty="0">
                <a:hlinkClick r:id="rId16"/>
              </a:rPr>
              <a:t>多个</a:t>
            </a:r>
            <a:r>
              <a:rPr lang="en-US" altLang="zh-CN" sz="1200" dirty="0">
                <a:hlinkClick r:id="rId16"/>
              </a:rPr>
              <a:t>_</a:t>
            </a:r>
            <a:r>
              <a:rPr lang="zh-CN" altLang="en-US" sz="1200" dirty="0">
                <a:hlinkClick r:id="rId16"/>
              </a:rPr>
              <a:t>腾讯新闻 </a:t>
            </a:r>
            <a:r>
              <a:rPr lang="en-US" altLang="zh-CN" sz="1200" dirty="0">
                <a:hlinkClick r:id="rId16"/>
              </a:rPr>
              <a:t>(qq.com)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sz="1200" dirty="0">
                <a:hlinkClick r:id="rId17"/>
              </a:rPr>
              <a:t>Masked Autoencoders: </a:t>
            </a:r>
            <a:r>
              <a:rPr lang="zh-TW" altLang="en-US" sz="1200" dirty="0">
                <a:hlinkClick r:id="rId17"/>
              </a:rPr>
              <a:t>借鏡</a:t>
            </a:r>
            <a:r>
              <a:rPr lang="en-US" altLang="zh-TW" sz="1200" dirty="0">
                <a:hlinkClick r:id="rId17"/>
              </a:rPr>
              <a:t>BERT</a:t>
            </a:r>
            <a:r>
              <a:rPr lang="zh-TW" altLang="en-US" sz="1200" dirty="0">
                <a:hlinkClick r:id="rId17"/>
              </a:rPr>
              <a:t>與</a:t>
            </a:r>
            <a:r>
              <a:rPr lang="en-US" altLang="zh-TW" sz="1200" dirty="0" err="1">
                <a:hlinkClick r:id="rId17"/>
              </a:rPr>
              <a:t>ViT</a:t>
            </a:r>
            <a:r>
              <a:rPr lang="zh-TW" altLang="en-US" sz="1200" dirty="0">
                <a:hlinkClick r:id="rId17"/>
              </a:rPr>
              <a:t>的</a:t>
            </a:r>
            <a:r>
              <a:rPr lang="en-US" altLang="zh-TW" sz="1200" dirty="0">
                <a:hlinkClick r:id="rId17"/>
              </a:rPr>
              <a:t>Self-Supervised Learners | by Jia-</a:t>
            </a:r>
            <a:r>
              <a:rPr lang="en-US" altLang="zh-TW" sz="1200" dirty="0" err="1">
                <a:hlinkClick r:id="rId17"/>
              </a:rPr>
              <a:t>Yau</a:t>
            </a:r>
            <a:r>
              <a:rPr lang="en-US" altLang="zh-TW" sz="1200" dirty="0">
                <a:hlinkClick r:id="rId17"/>
              </a:rPr>
              <a:t> </a:t>
            </a:r>
            <a:r>
              <a:rPr lang="en-US" altLang="zh-TW" sz="1200" dirty="0" err="1">
                <a:hlinkClick r:id="rId17"/>
              </a:rPr>
              <a:t>Shiau</a:t>
            </a:r>
            <a:r>
              <a:rPr lang="en-US" altLang="zh-TW" sz="1200" dirty="0">
                <a:hlinkClick r:id="rId17"/>
              </a:rPr>
              <a:t> | AI Blog TW | Medium</a:t>
            </a:r>
            <a:endParaRPr lang="en-US" altLang="zh-CN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4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DAD80-740C-4EBA-8F14-81CC744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6FCEA-7864-49FF-9DEB-FC881C2EE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D32576-906C-4AAF-9E6F-500DBC5C4175}"/>
              </a:ext>
            </a:extLst>
          </p:cNvPr>
          <p:cNvSpPr/>
          <p:nvPr/>
        </p:nvSpPr>
        <p:spPr>
          <a:xfrm>
            <a:off x="1097280" y="3361503"/>
            <a:ext cx="1843324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我是一名學生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DBF813-EF92-4296-BD49-88125D1C3C4F}"/>
              </a:ext>
            </a:extLst>
          </p:cNvPr>
          <p:cNvSpPr/>
          <p:nvPr/>
        </p:nvSpPr>
        <p:spPr>
          <a:xfrm>
            <a:off x="9432995" y="3361503"/>
            <a:ext cx="172268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</a:t>
            </a:r>
            <a:r>
              <a:rPr lang="zh-TW" altLang="en-US" dirty="0"/>
              <a:t> </a:t>
            </a:r>
            <a:r>
              <a:rPr lang="en-US" altLang="zh-TW" dirty="0"/>
              <a:t>am a student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0E4949-C087-4F82-85AC-6C2A3AB777C6}"/>
              </a:ext>
            </a:extLst>
          </p:cNvPr>
          <p:cNvSpPr/>
          <p:nvPr/>
        </p:nvSpPr>
        <p:spPr>
          <a:xfrm>
            <a:off x="7539898" y="3361503"/>
            <a:ext cx="1080000" cy="45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decoder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2D27FE-0CDE-4784-B9A6-51C6042B9C38}"/>
              </a:ext>
            </a:extLst>
          </p:cNvPr>
          <p:cNvSpPr/>
          <p:nvPr/>
        </p:nvSpPr>
        <p:spPr>
          <a:xfrm>
            <a:off x="5646800" y="3361503"/>
            <a:ext cx="1080000" cy="45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token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34E6FC-5146-4C41-BB60-BD75180EFE61}"/>
              </a:ext>
            </a:extLst>
          </p:cNvPr>
          <p:cNvSpPr/>
          <p:nvPr/>
        </p:nvSpPr>
        <p:spPr>
          <a:xfrm>
            <a:off x="3753702" y="3361503"/>
            <a:ext cx="1080000" cy="4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encoder</a:t>
            </a:r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7FD2BFCB-7C48-4279-A776-D3BCDB9B2BAE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940604" y="3586503"/>
            <a:ext cx="813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72005EB-ABCD-4332-958A-70FEBAA6853D}"/>
              </a:ext>
            </a:extLst>
          </p:cNvPr>
          <p:cNvCxnSpPr/>
          <p:nvPr/>
        </p:nvCxnSpPr>
        <p:spPr>
          <a:xfrm>
            <a:off x="4833702" y="3594654"/>
            <a:ext cx="813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63DDEAD7-4F35-4F1E-BDE4-6F4301F99C3D}"/>
              </a:ext>
            </a:extLst>
          </p:cNvPr>
          <p:cNvCxnSpPr/>
          <p:nvPr/>
        </p:nvCxnSpPr>
        <p:spPr>
          <a:xfrm>
            <a:off x="6726800" y="3594654"/>
            <a:ext cx="813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5123DDD-F2BE-43F1-94B8-F106E7F704FA}"/>
              </a:ext>
            </a:extLst>
          </p:cNvPr>
          <p:cNvCxnSpPr/>
          <p:nvPr/>
        </p:nvCxnSpPr>
        <p:spPr>
          <a:xfrm>
            <a:off x="8619898" y="3594654"/>
            <a:ext cx="813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4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DAD80-740C-4EBA-8F14-81CC744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6FCEA-7864-49FF-9DEB-FC881C2EE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RNN –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不容易同時運算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只考慮鄰近的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element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609B8E-F3D1-4167-A569-66D9E0E7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3"/>
          <a:stretch/>
        </p:blipFill>
        <p:spPr>
          <a:xfrm>
            <a:off x="8833899" y="2160743"/>
            <a:ext cx="2862470" cy="36811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5E803E7-C942-4BD8-8196-6225F9F16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3" r="53941"/>
          <a:stretch/>
        </p:blipFill>
        <p:spPr>
          <a:xfrm>
            <a:off x="5861436" y="2491727"/>
            <a:ext cx="2431774" cy="301913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72D548A-6A66-4728-A3A6-980F8728EF63}"/>
              </a:ext>
            </a:extLst>
          </p:cNvPr>
          <p:cNvSpPr txBox="1"/>
          <p:nvPr/>
        </p:nvSpPr>
        <p:spPr>
          <a:xfrm>
            <a:off x="8612524" y="589589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3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DAD80-740C-4EBA-8F14-81CC744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A6FCEA-7864-49FF-9DEB-FC881C2EE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self-attention –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可以同時運算且考慮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 information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791906-7FC5-4977-9EA4-58755B756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18" y="3219744"/>
            <a:ext cx="6585163" cy="26493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B2E88BB-4660-4699-A1BB-62C9F46FF927}"/>
              </a:ext>
            </a:extLst>
          </p:cNvPr>
          <p:cNvSpPr txBox="1"/>
          <p:nvPr/>
        </p:nvSpPr>
        <p:spPr>
          <a:xfrm>
            <a:off x="5905105" y="59774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[1]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74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AFFFCC7-B9A9-4770-8676-50AFB6A8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/>
          <a:stretch/>
        </p:blipFill>
        <p:spPr>
          <a:xfrm>
            <a:off x="3041904" y="3056245"/>
            <a:ext cx="6108192" cy="2812849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3DAD80-740C-4EBA-8F14-81CC744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E384E8-F560-4432-9DB1-F7747A48A06F}"/>
              </a:ext>
            </a:extLst>
          </p:cNvPr>
          <p:cNvSpPr/>
          <p:nvPr/>
        </p:nvSpPr>
        <p:spPr>
          <a:xfrm>
            <a:off x="3982544" y="2880762"/>
            <a:ext cx="325105" cy="292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B76BFE56-DEA9-471A-8BFE-7668822BF55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self-attention –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可以同時運算且考慮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 information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9DC10B-DA4D-4E32-8C4A-F0549F6C0C06}"/>
              </a:ext>
            </a:extLst>
          </p:cNvPr>
          <p:cNvSpPr txBox="1"/>
          <p:nvPr/>
        </p:nvSpPr>
        <p:spPr>
          <a:xfrm>
            <a:off x="5905105" y="59774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961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24FA4F-1B01-40AF-8D73-5CD730DD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F607697-1A29-4355-A429-95DA38FE3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80" y="3137008"/>
            <a:ext cx="5400000" cy="1386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C6C754-5305-430B-9C60-43FDCE3A6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80" y="4523008"/>
            <a:ext cx="5400000" cy="1757318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123E336-7BB2-464A-8CAA-01AF13B974A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self-attention – </a:t>
            </a:r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可以同時運算且考慮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 information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F28F14-2B43-4BEA-84E1-953B62CB1304}"/>
              </a:ext>
            </a:extLst>
          </p:cNvPr>
          <p:cNvSpPr txBox="1"/>
          <p:nvPr/>
        </p:nvSpPr>
        <p:spPr>
          <a:xfrm>
            <a:off x="5905105" y="598813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227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12041-0A47-4E60-9CD1-D25A4FEB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CBC9B-BE2B-4CB2-BFD4-068BE0326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self-attention –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可以同時運算且考慮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 information</a:t>
            </a:r>
          </a:p>
        </p:txBody>
      </p:sp>
      <p:pic>
        <p:nvPicPr>
          <p:cNvPr id="10242" name="Picture 2" descr="https://pic4.zhimg.com/v2-7814595d02ef37cb762b3ef998fae267_r.jpg">
            <a:extLst>
              <a:ext uri="{FF2B5EF4-FFF2-40B4-BE49-F238E27FC236}">
                <a16:creationId xmlns:a16="http://schemas.microsoft.com/office/drawing/2014/main" id="{0F561C90-D303-40AD-B324-F3050C41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77" y="2949623"/>
            <a:ext cx="6617846" cy="302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9B0B524-049E-4DC2-A1E0-E6F8C800F5B0}"/>
              </a:ext>
            </a:extLst>
          </p:cNvPr>
          <p:cNvSpPr txBox="1"/>
          <p:nvPr/>
        </p:nvSpPr>
        <p:spPr>
          <a:xfrm>
            <a:off x="6126480" y="59774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837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12041-0A47-4E60-9CD1-D25A4FEB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Transformer in NLP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CBC9B-BE2B-4CB2-BFD4-068BE0326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Sequence to Sequence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self-attention –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可以同時運算且考慮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 information</a:t>
            </a:r>
          </a:p>
          <a:p>
            <a:pPr marL="544068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local &amp; global information</a:t>
            </a:r>
          </a:p>
          <a:p>
            <a:pPr marL="544068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flexible model</a:t>
            </a:r>
          </a:p>
        </p:txBody>
      </p:sp>
      <p:pic>
        <p:nvPicPr>
          <p:cNvPr id="3074" name="Picture 2" descr="https://pic3.zhimg.com/80/v2-f28a8b0295863ab78d92a281ae55fce2_1440w.webp">
            <a:extLst>
              <a:ext uri="{FF2B5EF4-FFF2-40B4-BE49-F238E27FC236}">
                <a16:creationId xmlns:a16="http://schemas.microsoft.com/office/drawing/2014/main" id="{8F05050D-66DE-4DD7-85D7-7CF68234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55" y="2344235"/>
            <a:ext cx="3196458" cy="30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8ED18EC-50D1-4698-AA19-B0723F07999A}"/>
              </a:ext>
            </a:extLst>
          </p:cNvPr>
          <p:cNvSpPr txBox="1"/>
          <p:nvPr/>
        </p:nvSpPr>
        <p:spPr>
          <a:xfrm>
            <a:off x="9931784" y="54351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[2]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78893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1126</TotalTime>
  <Words>2716</Words>
  <Application>Microsoft Office PowerPoint</Application>
  <PresentationFormat>寬螢幕</PresentationFormat>
  <Paragraphs>157</Paragraphs>
  <Slides>29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宋体</vt:lpstr>
      <vt:lpstr>新細明體</vt:lpstr>
      <vt:lpstr>標楷體</vt:lpstr>
      <vt:lpstr>Calibri</vt:lpstr>
      <vt:lpstr>Calibri Light</vt:lpstr>
      <vt:lpstr>Times New Roman</vt:lpstr>
      <vt:lpstr>Wingdings</vt:lpstr>
      <vt:lpstr>回顧</vt:lpstr>
      <vt:lpstr>  Transformer &amp; Masked Autoencoders</vt:lpstr>
      <vt:lpstr>PowerPoint 簡報</vt:lpstr>
      <vt:lpstr>Transformer in NLP</vt:lpstr>
      <vt:lpstr>Transformer in NLP</vt:lpstr>
      <vt:lpstr>Transformer in NLP</vt:lpstr>
      <vt:lpstr>Transformer in NLP</vt:lpstr>
      <vt:lpstr>Transformer in NLP</vt:lpstr>
      <vt:lpstr>Transformer in NLP</vt:lpstr>
      <vt:lpstr>Transformer in NLP</vt:lpstr>
      <vt:lpstr>Transformer in CV</vt:lpstr>
      <vt:lpstr>Transformer in CV</vt:lpstr>
      <vt:lpstr>iGPT、ViT、BEiT</vt:lpstr>
      <vt:lpstr>iGPT</vt:lpstr>
      <vt:lpstr>ViT</vt:lpstr>
      <vt:lpstr>BEiT</vt:lpstr>
      <vt:lpstr>MAE</vt:lpstr>
      <vt:lpstr>MAE</vt:lpstr>
      <vt:lpstr>MAE</vt:lpstr>
      <vt:lpstr>MAE - encoder</vt:lpstr>
      <vt:lpstr>MAE - decoder</vt:lpstr>
      <vt:lpstr>MAE - steps</vt:lpstr>
      <vt:lpstr>MAE</vt:lpstr>
      <vt:lpstr>MAE – self-supervised</vt:lpstr>
      <vt:lpstr>MAE – object detection &amp; semantic</vt:lpstr>
      <vt:lpstr>MAE</vt:lpstr>
      <vt:lpstr>Future</vt:lpstr>
      <vt:lpstr>Future</vt:lpstr>
      <vt:lpstr>Future</vt:lpstr>
      <vt:lpstr>Reference：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Patrick</dc:creator>
  <cp:lastModifiedBy>Patrick</cp:lastModifiedBy>
  <cp:revision>138</cp:revision>
  <dcterms:created xsi:type="dcterms:W3CDTF">2022-11-06T12:48:55Z</dcterms:created>
  <dcterms:modified xsi:type="dcterms:W3CDTF">2022-11-14T02:18:51Z</dcterms:modified>
</cp:coreProperties>
</file>